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47AA69-2958-46E5-A3D6-D7A87232EE8B}" type="datetimeFigureOut">
              <a:rPr lang="ru-RU" smtClean="0"/>
              <a:t>17.02.2024</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61EB71-5A52-4B1B-B069-FFB6084A3E02}" type="slidenum">
              <a:rPr lang="ru-RU" smtClean="0"/>
              <a:t>‹#›</a:t>
            </a:fld>
            <a:endParaRPr lang="ru-RU"/>
          </a:p>
        </p:txBody>
      </p:sp>
    </p:spTree>
    <p:extLst>
      <p:ext uri="{BB962C8B-B14F-4D97-AF65-F5344CB8AC3E}">
        <p14:creationId xmlns:p14="http://schemas.microsoft.com/office/powerpoint/2010/main" val="2681070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B861EB71-5A52-4B1B-B069-FFB6084A3E02}" type="slidenum">
              <a:rPr lang="ru-RU" smtClean="0"/>
              <a:t>3</a:t>
            </a:fld>
            <a:endParaRPr lang="ru-RU"/>
          </a:p>
        </p:txBody>
      </p:sp>
    </p:spTree>
    <p:extLst>
      <p:ext uri="{BB962C8B-B14F-4D97-AF65-F5344CB8AC3E}">
        <p14:creationId xmlns:p14="http://schemas.microsoft.com/office/powerpoint/2010/main" val="1316089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10910088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5D18AF6-A9E9-417D-B424-2215A4F13BDB}" type="datetimeFigureOut">
              <a:rPr lang="en-GB" smtClean="0"/>
              <a:t>17/02/2024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137532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3715046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2260837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853854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245537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1480246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1AD0E-185F-4093-80B9-AF17D9A713BC}"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334355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1410237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114068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18AF6-A9E9-417D-B424-2215A4F13BDB}" type="datetimeFigureOut">
              <a:rPr lang="en-GB" smtClean="0"/>
              <a:t>17/02/2024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114356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5D18AF6-A9E9-417D-B424-2215A4F13BDB}" type="datetimeFigureOut">
              <a:rPr lang="en-GB" smtClean="0"/>
              <a:t>17/02/2024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339434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5D18AF6-A9E9-417D-B424-2215A4F13BDB}" type="datetimeFigureOut">
              <a:rPr lang="en-GB" smtClean="0"/>
              <a:t>17/02/2024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19876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5D18AF6-A9E9-417D-B424-2215A4F13BDB}" type="datetimeFigureOut">
              <a:rPr lang="en-GB" smtClean="0"/>
              <a:t>17/02/2024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1817269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5D18AF6-A9E9-417D-B424-2215A4F13BDB}" type="datetimeFigureOut">
              <a:rPr lang="en-GB" smtClean="0"/>
              <a:t>17/02/2024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2571948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5D18AF6-A9E9-417D-B424-2215A4F13BDB}" type="datetimeFigureOut">
              <a:rPr lang="en-GB" smtClean="0"/>
              <a:t>17/02/2024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318070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5D18AF6-A9E9-417D-B424-2215A4F13BDB}" type="datetimeFigureOut">
              <a:rPr lang="en-GB" smtClean="0"/>
              <a:t>17/02/2024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61AD0E-185F-4093-80B9-AF17D9A713BC}" type="slidenum">
              <a:rPr lang="en-GB" smtClean="0"/>
              <a:t>‹#›</a:t>
            </a:fld>
            <a:endParaRPr lang="en-GB"/>
          </a:p>
        </p:txBody>
      </p:sp>
    </p:spTree>
    <p:extLst>
      <p:ext uri="{BB962C8B-B14F-4D97-AF65-F5344CB8AC3E}">
        <p14:creationId xmlns:p14="http://schemas.microsoft.com/office/powerpoint/2010/main" val="232931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D18AF6-A9E9-417D-B424-2215A4F13BDB}" type="datetimeFigureOut">
              <a:rPr lang="en-GB" smtClean="0"/>
              <a:t>17/02/2024</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961AD0E-185F-4093-80B9-AF17D9A713BC}" type="slidenum">
              <a:rPr lang="en-GB" smtClean="0"/>
              <a:t>‹#›</a:t>
            </a:fld>
            <a:endParaRPr lang="en-GB"/>
          </a:p>
        </p:txBody>
      </p:sp>
    </p:spTree>
    <p:extLst>
      <p:ext uri="{BB962C8B-B14F-4D97-AF65-F5344CB8AC3E}">
        <p14:creationId xmlns:p14="http://schemas.microsoft.com/office/powerpoint/2010/main" val="33435272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6559" y="1710267"/>
            <a:ext cx="7197726" cy="2421464"/>
          </a:xfrm>
        </p:spPr>
        <p:txBody>
          <a:bodyPr/>
          <a:lstStyle/>
          <a:p>
            <a:pPr algn="ctr"/>
            <a:r>
              <a:rPr lang="en-GB" dirty="0" smtClean="0">
                <a:latin typeface="Arial Black" panose="020B0A04020102020204" pitchFamily="34" charset="0"/>
              </a:rPr>
              <a:t>Person tracking with camera</a:t>
            </a:r>
            <a:endParaRPr lang="en-GB" dirty="0">
              <a:latin typeface="Arial Black" panose="020B0A04020102020204" pitchFamily="34" charset="0"/>
            </a:endParaRPr>
          </a:p>
        </p:txBody>
      </p:sp>
      <p:sp>
        <p:nvSpPr>
          <p:cNvPr id="4" name="TextBox 3"/>
          <p:cNvSpPr txBox="1"/>
          <p:nvPr/>
        </p:nvSpPr>
        <p:spPr>
          <a:xfrm>
            <a:off x="9268691" y="5862167"/>
            <a:ext cx="2923309" cy="923330"/>
          </a:xfrm>
          <a:prstGeom prst="rect">
            <a:avLst/>
          </a:prstGeom>
          <a:noFill/>
        </p:spPr>
        <p:txBody>
          <a:bodyPr wrap="square" rtlCol="0">
            <a:spAutoFit/>
          </a:bodyPr>
          <a:lstStyle/>
          <a:p>
            <a:r>
              <a:rPr lang="hy-AM" dirty="0" smtClean="0">
                <a:latin typeface="+mj-lt"/>
              </a:rPr>
              <a:t>Հեղինակներ՝ </a:t>
            </a:r>
          </a:p>
          <a:p>
            <a:pPr lvl="1"/>
            <a:r>
              <a:rPr lang="hy-AM" dirty="0" smtClean="0">
                <a:latin typeface="+mj-lt"/>
              </a:rPr>
              <a:t>Դավիթ Թովմասյան և Աննա Բեկլարյան</a:t>
            </a:r>
          </a:p>
        </p:txBody>
      </p:sp>
    </p:spTree>
    <p:extLst>
      <p:ext uri="{BB962C8B-B14F-4D97-AF65-F5344CB8AC3E}">
        <p14:creationId xmlns:p14="http://schemas.microsoft.com/office/powerpoint/2010/main" val="3499094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y-AM" dirty="0" smtClean="0"/>
              <a:t>խնդրի առաջացում․ Կիրառություններ</a:t>
            </a:r>
            <a:endParaRPr lang="en-GB" dirty="0">
              <a:latin typeface="Arial Black" panose="020B0A040201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713" y="3948179"/>
            <a:ext cx="4165269" cy="23325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654" y="2268359"/>
            <a:ext cx="4139044" cy="2317864"/>
          </a:xfrm>
          <a:prstGeom prst="rect">
            <a:avLst/>
          </a:prstGeom>
        </p:spPr>
      </p:pic>
      <p:sp>
        <p:nvSpPr>
          <p:cNvPr id="6" name="TextBox 5"/>
          <p:cNvSpPr txBox="1"/>
          <p:nvPr/>
        </p:nvSpPr>
        <p:spPr>
          <a:xfrm>
            <a:off x="874713" y="2268359"/>
            <a:ext cx="5526087" cy="1477328"/>
          </a:xfrm>
          <a:prstGeom prst="rect">
            <a:avLst/>
          </a:prstGeom>
          <a:noFill/>
        </p:spPr>
        <p:txBody>
          <a:bodyPr wrap="square" rtlCol="0">
            <a:spAutoFit/>
          </a:bodyPr>
          <a:lstStyle/>
          <a:p>
            <a:r>
              <a:rPr lang="hy-AM" dirty="0" smtClean="0"/>
              <a:t>Առորյա կյանքում հաճախ է առաջանում անհրաժեշտությունը որևէ առարկա կամ , ինչու ոչ, նաև մարդուն հետևել տեսախցիկի միջոցով։ Պատճառները կարող են լինել  շատ տարբեր, օրինակ՝ անվտանգության նկատառումներով։</a:t>
            </a:r>
            <a:endParaRPr lang="en-GB" dirty="0"/>
          </a:p>
        </p:txBody>
      </p:sp>
      <p:sp>
        <p:nvSpPr>
          <p:cNvPr id="7" name="TextBox 6"/>
          <p:cNvSpPr txBox="1"/>
          <p:nvPr/>
        </p:nvSpPr>
        <p:spPr>
          <a:xfrm>
            <a:off x="6234545" y="5114454"/>
            <a:ext cx="5081153" cy="923330"/>
          </a:xfrm>
          <a:prstGeom prst="rect">
            <a:avLst/>
          </a:prstGeom>
          <a:noFill/>
        </p:spPr>
        <p:txBody>
          <a:bodyPr wrap="square" rtlCol="0">
            <a:spAutoFit/>
          </a:bodyPr>
          <a:lstStyle/>
          <a:p>
            <a:pPr algn="r"/>
            <a:r>
              <a:rPr lang="hy-AM" dirty="0" smtClean="0"/>
              <a:t>Այստեղ հարց է առաջանում․ ինչո՞ւ չավտոմատացնել դա, եթե կա այդպիսի հնարավորություն։</a:t>
            </a:r>
            <a:endParaRPr lang="en-GB" dirty="0"/>
          </a:p>
        </p:txBody>
      </p:sp>
    </p:spTree>
    <p:extLst>
      <p:ext uri="{BB962C8B-B14F-4D97-AF65-F5344CB8AC3E}">
        <p14:creationId xmlns:p14="http://schemas.microsoft.com/office/powerpoint/2010/main" val="1932937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82880"/>
            <a:ext cx="10131425" cy="1456267"/>
          </a:xfrm>
        </p:spPr>
        <p:txBody>
          <a:bodyPr/>
          <a:lstStyle/>
          <a:p>
            <a:pPr algn="ctr"/>
            <a:r>
              <a:rPr lang="hy-AM" b="1" dirty="0" smtClean="0"/>
              <a:t>օգտագործվող սարքավորումներ</a:t>
            </a:r>
            <a:endParaRPr lang="en-GB" b="1" dirty="0">
              <a:latin typeface="Arial Black" panose="020B0A04020102020204" pitchFamily="34" charset="0"/>
            </a:endParaRPr>
          </a:p>
        </p:txBody>
      </p:sp>
      <p:grpSp>
        <p:nvGrpSpPr>
          <p:cNvPr id="17" name="Группа 16"/>
          <p:cNvGrpSpPr/>
          <p:nvPr/>
        </p:nvGrpSpPr>
        <p:grpSpPr>
          <a:xfrm>
            <a:off x="583315" y="1869439"/>
            <a:ext cx="2829560" cy="2196253"/>
            <a:chOff x="452120" y="2065867"/>
            <a:chExt cx="3230308" cy="2538306"/>
          </a:xfrm>
        </p:grpSpPr>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20" y="2065867"/>
              <a:ext cx="3230308" cy="2094653"/>
            </a:xfrm>
            <a:prstGeom prst="rect">
              <a:avLst/>
            </a:prstGeom>
          </p:spPr>
        </p:pic>
        <p:sp>
          <p:nvSpPr>
            <p:cNvPr id="12" name="TextBox 11"/>
            <p:cNvSpPr txBox="1"/>
            <p:nvPr/>
          </p:nvSpPr>
          <p:spPr>
            <a:xfrm>
              <a:off x="1046481" y="4234841"/>
              <a:ext cx="2041585" cy="369332"/>
            </a:xfrm>
            <a:prstGeom prst="rect">
              <a:avLst/>
            </a:prstGeom>
            <a:noFill/>
          </p:spPr>
          <p:txBody>
            <a:bodyPr wrap="none" rtlCol="0">
              <a:spAutoFit/>
            </a:bodyPr>
            <a:lstStyle/>
            <a:p>
              <a:r>
                <a:rPr lang="en-US" dirty="0" smtClean="0">
                  <a:latin typeface="Arial Black" panose="020B0A04020102020204" pitchFamily="34" charset="0"/>
                </a:rPr>
                <a:t>Raspberry </a:t>
              </a:r>
              <a:r>
                <a:rPr lang="en-US" dirty="0">
                  <a:latin typeface="Arial Black" panose="020B0A04020102020204" pitchFamily="34" charset="0"/>
                </a:rPr>
                <a:t>P</a:t>
              </a:r>
              <a:r>
                <a:rPr lang="en-US" dirty="0" smtClean="0">
                  <a:latin typeface="Arial Black" panose="020B0A04020102020204" pitchFamily="34" charset="0"/>
                </a:rPr>
                <a:t>i 4</a:t>
              </a:r>
              <a:endParaRPr lang="ru-RU" dirty="0">
                <a:latin typeface="Arial Black" panose="020B0A04020102020204" pitchFamily="34" charset="0"/>
              </a:endParaRPr>
            </a:p>
          </p:txBody>
        </p:sp>
      </p:grpSp>
      <p:grpSp>
        <p:nvGrpSpPr>
          <p:cNvPr id="25" name="Группа 24"/>
          <p:cNvGrpSpPr/>
          <p:nvPr/>
        </p:nvGrpSpPr>
        <p:grpSpPr>
          <a:xfrm>
            <a:off x="4409332" y="1461275"/>
            <a:ext cx="3854934" cy="2300340"/>
            <a:chOff x="3488940" y="1461275"/>
            <a:chExt cx="3854934" cy="2300340"/>
          </a:xfrm>
        </p:grpSpPr>
        <p:pic>
          <p:nvPicPr>
            <p:cNvPr id="9" name="Рисунок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84205">
              <a:off x="3488940" y="1461275"/>
              <a:ext cx="2300340" cy="2300340"/>
            </a:xfrm>
            <a:prstGeom prst="rect">
              <a:avLst/>
            </a:prstGeom>
          </p:spPr>
        </p:pic>
        <p:sp>
          <p:nvSpPr>
            <p:cNvPr id="13" name="TextBox 12"/>
            <p:cNvSpPr txBox="1"/>
            <p:nvPr/>
          </p:nvSpPr>
          <p:spPr>
            <a:xfrm>
              <a:off x="5860006" y="3377873"/>
              <a:ext cx="1483868" cy="369332"/>
            </a:xfrm>
            <a:prstGeom prst="rect">
              <a:avLst/>
            </a:prstGeom>
            <a:noFill/>
          </p:spPr>
          <p:txBody>
            <a:bodyPr wrap="none" rtlCol="0">
              <a:spAutoFit/>
            </a:bodyPr>
            <a:lstStyle/>
            <a:p>
              <a:r>
                <a:rPr lang="en-US" dirty="0" smtClean="0">
                  <a:latin typeface="Arial Black" panose="020B0A04020102020204" pitchFamily="34" charset="0"/>
                </a:rPr>
                <a:t>Pi Camera</a:t>
              </a:r>
              <a:endParaRPr lang="ru-RU" dirty="0">
                <a:latin typeface="Arial Black" panose="020B0A04020102020204" pitchFamily="34" charset="0"/>
              </a:endParaRPr>
            </a:p>
          </p:txBody>
        </p:sp>
      </p:grpSp>
      <p:grpSp>
        <p:nvGrpSpPr>
          <p:cNvPr id="18" name="Группа 17"/>
          <p:cNvGrpSpPr/>
          <p:nvPr/>
        </p:nvGrpSpPr>
        <p:grpSpPr>
          <a:xfrm>
            <a:off x="4831080" y="3985260"/>
            <a:ext cx="3201656" cy="2860883"/>
            <a:chOff x="4637612" y="3420379"/>
            <a:chExt cx="3356187" cy="3356187"/>
          </a:xfrm>
        </p:grpSpPr>
        <p:pic>
          <p:nvPicPr>
            <p:cNvPr id="10" name="Рисунок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7612" y="3420379"/>
              <a:ext cx="3356187" cy="3356187"/>
            </a:xfrm>
            <a:prstGeom prst="rect">
              <a:avLst/>
            </a:prstGeom>
          </p:spPr>
        </p:pic>
        <p:sp>
          <p:nvSpPr>
            <p:cNvPr id="14" name="TextBox 13"/>
            <p:cNvSpPr txBox="1"/>
            <p:nvPr/>
          </p:nvSpPr>
          <p:spPr>
            <a:xfrm>
              <a:off x="4637612" y="5929470"/>
              <a:ext cx="2043404" cy="369332"/>
            </a:xfrm>
            <a:prstGeom prst="rect">
              <a:avLst/>
            </a:prstGeom>
            <a:noFill/>
          </p:spPr>
          <p:txBody>
            <a:bodyPr wrap="square" rtlCol="0">
              <a:spAutoFit/>
            </a:bodyPr>
            <a:lstStyle/>
            <a:p>
              <a:r>
                <a:rPr lang="en-US" dirty="0" smtClean="0">
                  <a:latin typeface="Arial Black" panose="020B0A04020102020204" pitchFamily="34" charset="0"/>
                </a:rPr>
                <a:t>Servo Motor</a:t>
              </a:r>
              <a:endParaRPr lang="ru-RU" dirty="0">
                <a:latin typeface="Arial Black" panose="020B0A04020102020204" pitchFamily="34" charset="0"/>
              </a:endParaRPr>
            </a:p>
          </p:txBody>
        </p:sp>
      </p:grpSp>
      <p:grpSp>
        <p:nvGrpSpPr>
          <p:cNvPr id="16" name="Группа 15"/>
          <p:cNvGrpSpPr/>
          <p:nvPr/>
        </p:nvGrpSpPr>
        <p:grpSpPr>
          <a:xfrm>
            <a:off x="7254009" y="1496811"/>
            <a:ext cx="4853109" cy="4131456"/>
            <a:chOff x="6567055" y="1396681"/>
            <a:chExt cx="4532789" cy="4532789"/>
          </a:xfrm>
        </p:grpSpPr>
        <p:pic>
          <p:nvPicPr>
            <p:cNvPr id="11" name="Рисунок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766560">
              <a:off x="6567055" y="1396681"/>
              <a:ext cx="4532789" cy="4532789"/>
            </a:xfrm>
            <a:prstGeom prst="rect">
              <a:avLst/>
            </a:prstGeom>
          </p:spPr>
        </p:pic>
        <p:sp>
          <p:nvSpPr>
            <p:cNvPr id="15" name="TextBox 14"/>
            <p:cNvSpPr txBox="1"/>
            <p:nvPr/>
          </p:nvSpPr>
          <p:spPr>
            <a:xfrm>
              <a:off x="8748325" y="3552172"/>
              <a:ext cx="902811" cy="369332"/>
            </a:xfrm>
            <a:prstGeom prst="rect">
              <a:avLst/>
            </a:prstGeom>
            <a:noFill/>
          </p:spPr>
          <p:txBody>
            <a:bodyPr wrap="none" rtlCol="0">
              <a:spAutoFit/>
            </a:bodyPr>
            <a:lstStyle/>
            <a:p>
              <a:r>
                <a:rPr lang="en-US" dirty="0" smtClean="0">
                  <a:latin typeface="Arial Black" panose="020B0A04020102020204" pitchFamily="34" charset="0"/>
                </a:rPr>
                <a:t>DCDC</a:t>
              </a:r>
              <a:endParaRPr lang="ru-RU" dirty="0">
                <a:latin typeface="Arial Black" panose="020B0A04020102020204" pitchFamily="34" charset="0"/>
              </a:endParaRPr>
            </a:p>
          </p:txBody>
        </p:sp>
      </p:grpSp>
      <p:grpSp>
        <p:nvGrpSpPr>
          <p:cNvPr id="21" name="Группа 20"/>
          <p:cNvGrpSpPr/>
          <p:nvPr/>
        </p:nvGrpSpPr>
        <p:grpSpPr>
          <a:xfrm>
            <a:off x="8653535" y="3010509"/>
            <a:ext cx="3429000" cy="3429000"/>
            <a:chOff x="7777480" y="2852100"/>
            <a:chExt cx="3429000" cy="3429000"/>
          </a:xfrm>
        </p:grpSpPr>
        <p:pic>
          <p:nvPicPr>
            <p:cNvPr id="19" name="Рисунок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77480" y="2852100"/>
              <a:ext cx="3429000" cy="3429000"/>
            </a:xfrm>
            <a:prstGeom prst="rect">
              <a:avLst/>
            </a:prstGeom>
          </p:spPr>
        </p:pic>
        <p:sp>
          <p:nvSpPr>
            <p:cNvPr id="20" name="TextBox 19"/>
            <p:cNvSpPr txBox="1"/>
            <p:nvPr/>
          </p:nvSpPr>
          <p:spPr>
            <a:xfrm>
              <a:off x="8111484" y="5781609"/>
              <a:ext cx="1130246" cy="369332"/>
            </a:xfrm>
            <a:prstGeom prst="rect">
              <a:avLst/>
            </a:prstGeom>
            <a:noFill/>
          </p:spPr>
          <p:txBody>
            <a:bodyPr wrap="none" rtlCol="0">
              <a:spAutoFit/>
            </a:bodyPr>
            <a:lstStyle/>
            <a:p>
              <a:r>
                <a:rPr lang="en-US" b="1" dirty="0" smtClean="0">
                  <a:latin typeface="Arial Black" panose="020B0A04020102020204" pitchFamily="34" charset="0"/>
                </a:rPr>
                <a:t>Battery</a:t>
              </a:r>
              <a:endParaRPr lang="ru-RU" b="1" dirty="0">
                <a:latin typeface="Arial Black" panose="020B0A04020102020204" pitchFamily="34" charset="0"/>
              </a:endParaRPr>
            </a:p>
          </p:txBody>
        </p:sp>
      </p:grpSp>
      <p:grpSp>
        <p:nvGrpSpPr>
          <p:cNvPr id="24" name="Группа 23"/>
          <p:cNvGrpSpPr/>
          <p:nvPr/>
        </p:nvGrpSpPr>
        <p:grpSpPr>
          <a:xfrm>
            <a:off x="552943" y="3546435"/>
            <a:ext cx="4050460" cy="4050460"/>
            <a:chOff x="-362678" y="3142820"/>
            <a:chExt cx="4050460" cy="4050460"/>
          </a:xfrm>
        </p:grpSpPr>
        <p:pic>
          <p:nvPicPr>
            <p:cNvPr id="22" name="Рисунок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2678" y="3142820"/>
              <a:ext cx="4050460" cy="4050460"/>
            </a:xfrm>
            <a:prstGeom prst="rect">
              <a:avLst/>
            </a:prstGeom>
          </p:spPr>
        </p:pic>
        <p:sp>
          <p:nvSpPr>
            <p:cNvPr id="23" name="TextBox 22"/>
            <p:cNvSpPr txBox="1"/>
            <p:nvPr/>
          </p:nvSpPr>
          <p:spPr>
            <a:xfrm>
              <a:off x="575894" y="4807466"/>
              <a:ext cx="1921360" cy="369332"/>
            </a:xfrm>
            <a:prstGeom prst="rect">
              <a:avLst/>
            </a:prstGeom>
            <a:noFill/>
          </p:spPr>
          <p:txBody>
            <a:bodyPr wrap="none" rtlCol="0">
              <a:spAutoFit/>
            </a:bodyPr>
            <a:lstStyle/>
            <a:p>
              <a:r>
                <a:rPr lang="en-US" dirty="0" smtClean="0">
                  <a:latin typeface="Arial Black" panose="020B0A04020102020204" pitchFamily="34" charset="0"/>
                </a:rPr>
                <a:t>Jumper Wires</a:t>
              </a:r>
              <a:endParaRPr lang="ru-RU" dirty="0">
                <a:latin typeface="Arial Black" panose="020B0A04020102020204" pitchFamily="34" charset="0"/>
              </a:endParaRPr>
            </a:p>
          </p:txBody>
        </p:sp>
      </p:grpSp>
    </p:spTree>
    <p:extLst>
      <p:ext uri="{BB962C8B-B14F-4D97-AF65-F5344CB8AC3E}">
        <p14:creationId xmlns:p14="http://schemas.microsoft.com/office/powerpoint/2010/main" val="30663560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t>
            </a:r>
            <a:r>
              <a:rPr lang="hy-AM" dirty="0" smtClean="0"/>
              <a:t>օգտագործվող լեզուներ, գրադարաններ․</a:t>
            </a:r>
            <a:br>
              <a:rPr lang="hy-AM" dirty="0" smtClean="0"/>
            </a:br>
            <a:r>
              <a:rPr lang="hy-AM" dirty="0" smtClean="0"/>
              <a:t>Մոդելի ընտրություն</a:t>
            </a:r>
            <a:endParaRPr lang="en-GB" dirty="0"/>
          </a:p>
        </p:txBody>
      </p:sp>
      <p:sp>
        <p:nvSpPr>
          <p:cNvPr id="4" name="TextBox 3"/>
          <p:cNvSpPr txBox="1"/>
          <p:nvPr/>
        </p:nvSpPr>
        <p:spPr>
          <a:xfrm>
            <a:off x="685801" y="2757054"/>
            <a:ext cx="4821382" cy="2862322"/>
          </a:xfrm>
          <a:prstGeom prst="rect">
            <a:avLst/>
          </a:prstGeom>
          <a:noFill/>
        </p:spPr>
        <p:txBody>
          <a:bodyPr wrap="square" rtlCol="0">
            <a:spAutoFit/>
          </a:bodyPr>
          <a:lstStyle/>
          <a:p>
            <a:r>
              <a:rPr lang="hy-AM" dirty="0" smtClean="0"/>
              <a:t>Օգտագործել ենք </a:t>
            </a:r>
            <a:r>
              <a:rPr lang="en-GB" dirty="0" smtClean="0"/>
              <a:t>python </a:t>
            </a:r>
            <a:r>
              <a:rPr lang="hy-AM" dirty="0" smtClean="0"/>
              <a:t>ծրագրավորման լեզուն, քանի որ այն շատ հարմար է նմանատիպ խնդիրներ լուծելիս։ Օգտագործվել են </a:t>
            </a:r>
            <a:r>
              <a:rPr lang="en-GB" dirty="0" smtClean="0"/>
              <a:t>cv2, </a:t>
            </a:r>
            <a:r>
              <a:rPr lang="en-US" dirty="0" err="1" smtClean="0"/>
              <a:t>AngularServo</a:t>
            </a:r>
            <a:r>
              <a:rPr lang="en-US" dirty="0" smtClean="0"/>
              <a:t>, </a:t>
            </a:r>
            <a:r>
              <a:rPr lang="en-US" dirty="0" err="1" smtClean="0"/>
              <a:t>PiGPIOFactory</a:t>
            </a:r>
            <a:r>
              <a:rPr lang="en-US" dirty="0" smtClean="0"/>
              <a:t>, time(optional)</a:t>
            </a:r>
            <a:r>
              <a:rPr lang="en-GB" dirty="0" smtClean="0"/>
              <a:t> </a:t>
            </a:r>
            <a:r>
              <a:rPr lang="hy-AM" dirty="0" smtClean="0"/>
              <a:t>․․․ գրադարանները։ </a:t>
            </a:r>
            <a:endParaRPr lang="en-GB" dirty="0" smtClean="0"/>
          </a:p>
          <a:p>
            <a:endParaRPr lang="en-GB" dirty="0"/>
          </a:p>
          <a:p>
            <a:r>
              <a:rPr lang="hy-AM" dirty="0" smtClean="0"/>
              <a:t>Օգտագործել ենք պատրաստի մոդել, որը սովորել է </a:t>
            </a:r>
            <a:r>
              <a:rPr lang="en-GB" dirty="0" smtClean="0"/>
              <a:t>coco dataset</a:t>
            </a:r>
            <a:r>
              <a:rPr lang="hy-AM" dirty="0" smtClean="0"/>
              <a:t>-ի</a:t>
            </a:r>
            <a:r>
              <a:rPr lang="en-GB" dirty="0" smtClean="0"/>
              <a:t> </a:t>
            </a:r>
            <a:r>
              <a:rPr lang="hy-AM" dirty="0" smtClean="0"/>
              <a:t>վրա, և համեմատաբար թեթև է </a:t>
            </a:r>
            <a:r>
              <a:rPr lang="en-GB" dirty="0" smtClean="0"/>
              <a:t>(raspberry</a:t>
            </a:r>
            <a:r>
              <a:rPr lang="hy-AM" dirty="0" smtClean="0"/>
              <a:t>-ի համար</a:t>
            </a:r>
            <a:r>
              <a:rPr lang="en-GB" dirty="0" smtClean="0"/>
              <a:t>)</a:t>
            </a:r>
            <a:r>
              <a:rPr lang="hy-AM" dirty="0" smtClean="0"/>
              <a:t> </a:t>
            </a:r>
            <a:endParaRPr lang="en-GB"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3227" y="4195460"/>
            <a:ext cx="3443999" cy="2293833"/>
          </a:xfrm>
          <a:prstGeom prst="rect">
            <a:avLst/>
          </a:prstGeom>
        </p:spPr>
      </p:pic>
      <p:grpSp>
        <p:nvGrpSpPr>
          <p:cNvPr id="8" name="Группа 7"/>
          <p:cNvGrpSpPr/>
          <p:nvPr/>
        </p:nvGrpSpPr>
        <p:grpSpPr>
          <a:xfrm>
            <a:off x="6987147" y="1855912"/>
            <a:ext cx="4769879" cy="2101168"/>
            <a:chOff x="6987147" y="1855912"/>
            <a:chExt cx="4769879" cy="2101168"/>
          </a:xfrm>
        </p:grpSpPr>
        <p:pic>
          <p:nvPicPr>
            <p:cNvPr id="3" name="Рисунок 2"/>
            <p:cNvPicPr>
              <a:picLocks noChangeAspect="1"/>
            </p:cNvPicPr>
            <p:nvPr/>
          </p:nvPicPr>
          <p:blipFill>
            <a:blip r:embed="rId3">
              <a:extLst>
                <a:ext uri="{BEBA8EAE-BF5A-486C-A8C5-ECC9F3942E4B}">
                  <a14:imgProps xmlns:a14="http://schemas.microsoft.com/office/drawing/2010/main">
                    <a14:imgLayer r:embed="rId4">
                      <a14:imgEffect>
                        <a14:backgroundRemoval t="9719" b="92583" l="6047" r="94884">
                          <a14:foregroundMark x1="12558" y1="34271" x2="12558" y2="34271"/>
                          <a14:foregroundMark x1="6047" y1="50895" x2="6047" y2="50895"/>
                          <a14:foregroundMark x1="28372" y1="57289" x2="28372" y2="57289"/>
                          <a14:foregroundMark x1="22326" y1="70588" x2="22326" y2="70588"/>
                          <a14:foregroundMark x1="22791" y1="81841" x2="22791" y2="81841"/>
                          <a14:foregroundMark x1="16977" y1="76471" x2="16977" y2="76471"/>
                          <a14:foregroundMark x1="67791" y1="52941" x2="67791" y2="52941"/>
                          <a14:foregroundMark x1="76977" y1="25320" x2="76977" y2="25320"/>
                          <a14:foregroundMark x1="84884" y1="51662" x2="84884" y2="51662"/>
                          <a14:foregroundMark x1="94884" y1="57033" x2="94884" y2="57033"/>
                          <a14:foregroundMark x1="24186" y1="92583" x2="24186" y2="92583"/>
                        </a14:backgroundRemoval>
                      </a14:imgEffect>
                    </a14:imgLayer>
                  </a14:imgProps>
                </a:ext>
                <a:ext uri="{28A0092B-C50C-407E-A947-70E740481C1C}">
                  <a14:useLocalDpi xmlns:a14="http://schemas.microsoft.com/office/drawing/2010/main" val="0"/>
                </a:ext>
              </a:extLst>
            </a:blip>
            <a:stretch>
              <a:fillRect/>
            </a:stretch>
          </p:blipFill>
          <p:spPr>
            <a:xfrm>
              <a:off x="6987147" y="1855912"/>
              <a:ext cx="4524254" cy="2056957"/>
            </a:xfrm>
            <a:prstGeom prst="rect">
              <a:avLst/>
            </a:prstGeom>
          </p:spPr>
        </p:pic>
        <p:sp>
          <p:nvSpPr>
            <p:cNvPr id="5" name="TextBox 4"/>
            <p:cNvSpPr txBox="1"/>
            <p:nvPr/>
          </p:nvSpPr>
          <p:spPr>
            <a:xfrm>
              <a:off x="9714866" y="3372305"/>
              <a:ext cx="2042160" cy="584775"/>
            </a:xfrm>
            <a:prstGeom prst="rect">
              <a:avLst/>
            </a:prstGeom>
            <a:noFill/>
          </p:spPr>
          <p:txBody>
            <a:bodyPr wrap="square" rtlCol="0">
              <a:spAutoFit/>
            </a:bodyPr>
            <a:lstStyle/>
            <a:p>
              <a:r>
                <a:rPr lang="en-US" sz="3200" dirty="0" err="1" smtClean="0">
                  <a:latin typeface="Arial Black" panose="020B0A04020102020204" pitchFamily="34" charset="0"/>
                </a:rPr>
                <a:t>OpenCV</a:t>
              </a:r>
              <a:endParaRPr lang="ru-RU" sz="3200" dirty="0">
                <a:latin typeface="Arial Black" panose="020B0A04020102020204" pitchFamily="34" charset="0"/>
              </a:endParaRPr>
            </a:p>
          </p:txBody>
        </p:sp>
      </p:grpSp>
    </p:spTree>
    <p:extLst>
      <p:ext uri="{BB962C8B-B14F-4D97-AF65-F5344CB8AC3E}">
        <p14:creationId xmlns:p14="http://schemas.microsoft.com/office/powerpoint/2010/main" val="2096494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t>
            </a:r>
            <a:r>
              <a:rPr lang="hy-AM" dirty="0" smtClean="0"/>
              <a:t>առաջացած խնդիրներ, դրանց լուծումներ</a:t>
            </a:r>
            <a:endParaRPr lang="en-GB" dirty="0"/>
          </a:p>
        </p:txBody>
      </p:sp>
      <p:sp>
        <p:nvSpPr>
          <p:cNvPr id="3" name="TextBox 2"/>
          <p:cNvSpPr txBox="1"/>
          <p:nvPr/>
        </p:nvSpPr>
        <p:spPr>
          <a:xfrm>
            <a:off x="1002323" y="1876733"/>
            <a:ext cx="8440616" cy="4247317"/>
          </a:xfrm>
          <a:prstGeom prst="rect">
            <a:avLst/>
          </a:prstGeom>
          <a:noFill/>
        </p:spPr>
        <p:txBody>
          <a:bodyPr wrap="square" rtlCol="0">
            <a:spAutoFit/>
          </a:bodyPr>
          <a:lstStyle/>
          <a:p>
            <a:pPr marL="285750" indent="-285750">
              <a:buFont typeface="Arial" panose="020B0604020202020204" pitchFamily="34" charset="0"/>
              <a:buChar char="•"/>
            </a:pPr>
            <a:r>
              <a:rPr lang="hy-AM" dirty="0" smtClean="0"/>
              <a:t>Սկզբում առաջացել են խնդիրներ, տեսախցիկը աշխատեցնելոիս, </a:t>
            </a:r>
            <a:r>
              <a:rPr lang="en-US" dirty="0" smtClean="0"/>
              <a:t>python-</a:t>
            </a:r>
            <a:r>
              <a:rPr lang="hy-AM" dirty="0" smtClean="0"/>
              <a:t>ի  գրադարանների </a:t>
            </a:r>
            <a:r>
              <a:rPr lang="hy-AM" dirty="0"/>
              <a:t>հետ  </a:t>
            </a:r>
            <a:r>
              <a:rPr lang="hy-AM" dirty="0" smtClean="0"/>
              <a:t>աշխատելիս։ Այս խնդիրների լուծում է հանդիսացել </a:t>
            </a:r>
            <a:r>
              <a:rPr lang="en-US" dirty="0" smtClean="0"/>
              <a:t>OS</a:t>
            </a:r>
            <a:r>
              <a:rPr lang="hy-AM" dirty="0" smtClean="0"/>
              <a:t>-ի բազմակի ներբեռնումները և թարմացումները։</a:t>
            </a:r>
          </a:p>
          <a:p>
            <a:pPr marL="285750" indent="-285750">
              <a:buFont typeface="Arial" panose="020B0604020202020204" pitchFamily="34" charset="0"/>
              <a:buChar char="•"/>
            </a:pPr>
            <a:endParaRPr lang="hy-AM" dirty="0" smtClean="0"/>
          </a:p>
          <a:p>
            <a:pPr marL="285750" indent="-285750">
              <a:buFont typeface="Arial" panose="020B0604020202020204" pitchFamily="34" charset="0"/>
              <a:buChar char="•"/>
            </a:pPr>
            <a:r>
              <a:rPr lang="hy-AM" dirty="0" smtClean="0"/>
              <a:t> Ունեցել ենք խնդիրներ կապված ցածր </a:t>
            </a:r>
            <a:r>
              <a:rPr lang="en-US" dirty="0" smtClean="0"/>
              <a:t>FPS-</a:t>
            </a:r>
            <a:r>
              <a:rPr lang="hy-AM" dirty="0" smtClean="0"/>
              <a:t>ի,</a:t>
            </a:r>
            <a:r>
              <a:rPr lang="en-US" dirty="0" smtClean="0"/>
              <a:t> </a:t>
            </a:r>
            <a:r>
              <a:rPr lang="hy-AM" dirty="0" smtClean="0"/>
              <a:t>բարձր </a:t>
            </a:r>
            <a:r>
              <a:rPr lang="en-US" dirty="0" smtClean="0"/>
              <a:t>frame delay</a:t>
            </a:r>
            <a:r>
              <a:rPr lang="ru-RU" dirty="0" smtClean="0"/>
              <a:t>-</a:t>
            </a:r>
            <a:r>
              <a:rPr lang="hy-AM" dirty="0" smtClean="0"/>
              <a:t>ի հետ։ Լուծելու նպատակով փոխվել է սնուցման կոճը, իջացվել է մոդելի ստացման պատկերի չափսերը, փորձարկվել են տարբեր մոդելներ, և, ի վերջո, փոխվել է </a:t>
            </a:r>
            <a:r>
              <a:rPr lang="en-US" dirty="0" smtClean="0"/>
              <a:t>raspberry</a:t>
            </a:r>
            <a:r>
              <a:rPr lang="hy-AM" dirty="0" smtClean="0"/>
              <a:t> 3-ը 4-ով, որը էականորեն արագացրել է մոդելի աշխատանքը։</a:t>
            </a:r>
          </a:p>
          <a:p>
            <a:pPr marL="285750" indent="-285750">
              <a:buFont typeface="Arial" panose="020B0604020202020204" pitchFamily="34" charset="0"/>
              <a:buChar char="•"/>
            </a:pPr>
            <a:endParaRPr lang="hy-AM" dirty="0" smtClean="0"/>
          </a:p>
          <a:p>
            <a:pPr marL="285750" indent="-285750">
              <a:buFont typeface="Arial" panose="020B0604020202020204" pitchFamily="34" charset="0"/>
              <a:buChar char="•"/>
            </a:pPr>
            <a:r>
              <a:rPr lang="hy-AM" dirty="0" smtClean="0"/>
              <a:t>Եղել են խնդիրներ սեռվոն աշխատացնելիս։ Սեռվոյի տվյալների մուտքին փոխանցվում էին աղմուկներ, ինչն էլ նրա անկանոն շարժման պատճառ էր հանդիսանում։ Փորձել ենք տարբեր մեթոդներ,  նույնիսկ օգտագործել ենք կոնդենսատոր  ազդանշանը ֆիլտրելու համար, սակայն ապարդյուն։  Փոքր սեռվոն փոխարինել ենք մեծով և սերվոն </a:t>
            </a:r>
            <a:r>
              <a:rPr lang="en-US" dirty="0" smtClean="0"/>
              <a:t>Raspberry Pi</a:t>
            </a:r>
            <a:r>
              <a:rPr lang="hy-AM" dirty="0" smtClean="0"/>
              <a:t>-ի փոխարեն սնուցել  ենք  մարտկոցով։</a:t>
            </a:r>
            <a:endParaRPr lang="ru-RU" dirty="0"/>
          </a:p>
        </p:txBody>
      </p:sp>
    </p:spTree>
    <p:extLst>
      <p:ext uri="{BB962C8B-B14F-4D97-AF65-F5344CB8AC3E}">
        <p14:creationId xmlns:p14="http://schemas.microsoft.com/office/powerpoint/2010/main" val="1589753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GB" dirty="0" smtClean="0"/>
              <a:t>●</a:t>
            </a:r>
            <a:r>
              <a:rPr lang="hy-AM" dirty="0" smtClean="0"/>
              <a:t>Սեռվոյի կառավարում</a:t>
            </a:r>
            <a:r>
              <a:rPr lang="ru-RU" dirty="0" smtClean="0"/>
              <a:t> (</a:t>
            </a:r>
            <a:r>
              <a:rPr lang="en-US" dirty="0" smtClean="0"/>
              <a:t>PID controller)</a:t>
            </a:r>
            <a:endParaRPr lang="ru-RU" dirty="0"/>
          </a:p>
        </p:txBody>
      </p:sp>
      <p:sp>
        <p:nvSpPr>
          <p:cNvPr id="4" name="TextBox 3"/>
          <p:cNvSpPr txBox="1"/>
          <p:nvPr/>
        </p:nvSpPr>
        <p:spPr>
          <a:xfrm>
            <a:off x="659423" y="2114482"/>
            <a:ext cx="6849208" cy="923330"/>
          </a:xfrm>
          <a:prstGeom prst="rect">
            <a:avLst/>
          </a:prstGeom>
          <a:noFill/>
        </p:spPr>
        <p:txBody>
          <a:bodyPr wrap="square" rtlCol="0">
            <a:spAutoFit/>
          </a:bodyPr>
          <a:lstStyle/>
          <a:p>
            <a:r>
              <a:rPr lang="hy-AM" dirty="0" smtClean="0"/>
              <a:t>Բազում փորձերից և մաթեմատիկական բանաձևերից հետո, ի վերջո որոշվել է օգտագործվել </a:t>
            </a:r>
            <a:r>
              <a:rPr lang="en-US" dirty="0" smtClean="0"/>
              <a:t>PID controller</a:t>
            </a:r>
            <a:r>
              <a:rPr lang="hy-AM" dirty="0" smtClean="0"/>
              <a:t> սեռվոն կառավարելու համար, ըստ առարկայի </a:t>
            </a:r>
            <a:r>
              <a:rPr lang="en-US" dirty="0" smtClean="0"/>
              <a:t>(</a:t>
            </a:r>
            <a:r>
              <a:rPr lang="hy-AM" dirty="0" smtClean="0"/>
              <a:t>մարդու դիրքի</a:t>
            </a:r>
            <a:r>
              <a:rPr lang="en-US" dirty="0" smtClean="0"/>
              <a:t>)</a:t>
            </a:r>
            <a:r>
              <a:rPr lang="hy-AM" dirty="0" smtClean="0"/>
              <a:t>։</a:t>
            </a:r>
            <a:endParaRPr lang="ru-R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27" y="3226915"/>
            <a:ext cx="4892675" cy="318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735" y="4583433"/>
            <a:ext cx="39020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298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hy-AM" dirty="0" smtClean="0"/>
              <a:t> վերջնական արդյունքներ և գնահատում</a:t>
            </a:r>
            <a:endParaRPr lang="en-GB" dirty="0"/>
          </a:p>
        </p:txBody>
      </p:sp>
      <p:sp>
        <p:nvSpPr>
          <p:cNvPr id="4" name="TextBox 3"/>
          <p:cNvSpPr txBox="1"/>
          <p:nvPr/>
        </p:nvSpPr>
        <p:spPr>
          <a:xfrm>
            <a:off x="685801" y="2838270"/>
            <a:ext cx="7253653" cy="1200329"/>
          </a:xfrm>
          <a:prstGeom prst="rect">
            <a:avLst/>
          </a:prstGeom>
          <a:noFill/>
        </p:spPr>
        <p:txBody>
          <a:bodyPr wrap="square" rtlCol="0">
            <a:spAutoFit/>
          </a:bodyPr>
          <a:lstStyle/>
          <a:p>
            <a:r>
              <a:rPr lang="hy-AM" dirty="0" smtClean="0"/>
              <a:t>Արդյունքում մեզ հաջողվել է լուծել մեր դիմաց դրված խնդիրը։ Ստացել </a:t>
            </a:r>
            <a:r>
              <a:rPr lang="hy-AM" dirty="0" smtClean="0"/>
              <a:t>ենք՝</a:t>
            </a:r>
          </a:p>
          <a:p>
            <a:pPr marL="285750" indent="-285750">
              <a:buFont typeface="Arial" panose="020B0604020202020204" pitchFamily="34" charset="0"/>
              <a:buChar char="•"/>
            </a:pPr>
            <a:r>
              <a:rPr lang="en-GB" dirty="0" smtClean="0"/>
              <a:t>F</a:t>
            </a:r>
            <a:r>
              <a:rPr lang="en-US" dirty="0" err="1" smtClean="0"/>
              <a:t>rame</a:t>
            </a:r>
            <a:r>
              <a:rPr lang="en-US" dirty="0" smtClean="0"/>
              <a:t> </a:t>
            </a:r>
            <a:r>
              <a:rPr lang="en-US" dirty="0"/>
              <a:t>delay</a:t>
            </a:r>
            <a:r>
              <a:rPr lang="hy-AM" dirty="0" smtClean="0"/>
              <a:t> </a:t>
            </a:r>
            <a:r>
              <a:rPr lang="en-GB" dirty="0" smtClean="0"/>
              <a:t>&lt;= </a:t>
            </a:r>
            <a:r>
              <a:rPr lang="hy-AM" dirty="0" smtClean="0"/>
              <a:t>0․5 վ, </a:t>
            </a:r>
          </a:p>
          <a:p>
            <a:pPr marL="285750" indent="-285750">
              <a:buFont typeface="Arial" panose="020B0604020202020204" pitchFamily="34" charset="0"/>
              <a:buChar char="•"/>
            </a:pPr>
            <a:r>
              <a:rPr lang="en-GB" dirty="0" smtClean="0"/>
              <a:t>FPS &gt;= </a:t>
            </a:r>
            <a:r>
              <a:rPr lang="hy-AM" dirty="0" smtClean="0"/>
              <a:t> 30</a:t>
            </a:r>
            <a:endParaRPr lang="hy-AM"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2706" y="2690445"/>
            <a:ext cx="3595077" cy="2696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73040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942</TotalTime>
  <Words>330</Words>
  <Application>Microsoft Office PowerPoint</Application>
  <PresentationFormat>Widescreen</PresentationFormat>
  <Paragraphs>31</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Arial Black</vt:lpstr>
      <vt:lpstr>Calibri</vt:lpstr>
      <vt:lpstr>Calibri Light</vt:lpstr>
      <vt:lpstr>Celestial</vt:lpstr>
      <vt:lpstr>Person tracking with camera</vt:lpstr>
      <vt:lpstr>խնդրի առաջացում․ Կիրառություններ</vt:lpstr>
      <vt:lpstr>օգտագործվող սարքավորումներ</vt:lpstr>
      <vt:lpstr>● օգտագործվող լեզուներ, գրադարաններ․ Մոդելի ընտրություն</vt:lpstr>
      <vt:lpstr>● առաջացած խնդիրներ, դրանց լուծումներ</vt:lpstr>
      <vt:lpstr>●Սեռվոյի կառավարում (PID controller)</vt:lpstr>
      <vt:lpstr>● վերջնական արդյունքներ և գնահատում</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 tracking with camera</dc:title>
  <dc:creator>user</dc:creator>
  <cp:lastModifiedBy>user</cp:lastModifiedBy>
  <cp:revision>25</cp:revision>
  <dcterms:created xsi:type="dcterms:W3CDTF">2023-12-18T20:31:41Z</dcterms:created>
  <dcterms:modified xsi:type="dcterms:W3CDTF">2024-02-17T11:12:41Z</dcterms:modified>
</cp:coreProperties>
</file>